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78" r:id="rId4"/>
    <p:sldId id="264" r:id="rId5"/>
    <p:sldId id="265" r:id="rId6"/>
    <p:sldId id="262" r:id="rId7"/>
    <p:sldId id="268" r:id="rId8"/>
    <p:sldId id="276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D1B"/>
    <a:srgbClr val="0CB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1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ustomXml" Target="../customXml/item3.xml"/><Relationship Id="rId15" Type="http://schemas.openxmlformats.org/officeDocument/2006/relationships/customXml" Target="../customXml/item2.xml"/><Relationship Id="rId14" Type="http://schemas.openxmlformats.org/officeDocument/2006/relationships/customXml" Target="../customXml/item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600200"/>
            <a:ext cx="9144000" cy="36576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959"/>
            <a:ext cx="9144001" cy="14351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5533544"/>
            <a:ext cx="9144000" cy="1320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0" y="-1"/>
            <a:ext cx="9144010" cy="9144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7EE4F-68B7-D249-8D18-E39FE3A74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E1DD-BC0E-7F4D-AD7A-C18ECFB2A85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9970" y="579120"/>
            <a:ext cx="3886200" cy="25863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</a:t>
            </a:r>
            <a:r>
              <a:rPr lang="sr-Latn-ME" sz="4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štvena kohezija -značaj, definisanje i najvažnije dimenzije</a:t>
            </a:r>
            <a:endParaRPr lang="en-US" sz="4000" b="1" dirty="0">
              <a:solidFill>
                <a:srgbClr val="0CB9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970" y="3661410"/>
            <a:ext cx="4321175" cy="1488440"/>
          </a:xfrm>
        </p:spPr>
        <p:txBody>
          <a:bodyPr>
            <a:normAutofit/>
          </a:bodyPr>
          <a:lstStyle/>
          <a:p>
            <a:pPr algn="ctr"/>
            <a:r>
              <a:rPr lang="sr-Latn-ME" sz="2000" i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Danijela Vuković-Ćalasan </a:t>
            </a:r>
            <a:endParaRPr lang="sr-Latn-ME" sz="2000" i="1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Latn-ME" sz="2000" i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Fakultet političkih nauka</a:t>
            </a:r>
            <a:endParaRPr lang="sr-Latn-ME" sz="2000" i="1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Latn-ME" sz="2000" i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Univerzitet Crne Gore</a:t>
            </a:r>
            <a:endParaRPr lang="sr-Latn-ME" sz="2000" i="1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2220"/>
              <a:t>Društvena kohezija - </a:t>
            </a:r>
            <a:r>
              <a:rPr lang="sr-Latn-ME" altLang="en-US" sz="2220"/>
              <a:t>z</a:t>
            </a:r>
            <a:r>
              <a:rPr lang="en-US" sz="2220"/>
              <a:t>načaj, definisanje i najvažnije dimenzije</a:t>
            </a:r>
            <a:br>
              <a:rPr lang="en-US" sz="2220"/>
            </a:br>
            <a:endParaRPr lang="en-US" sz="222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sr-Latn-ME" altLang="en-US" sz="2000"/>
          </a:p>
          <a:p>
            <a:endParaRPr lang="sr-Latn-ME" altLang="en-US" sz="2000"/>
          </a:p>
          <a:p>
            <a:endParaRPr lang="sr-Latn-ME" altLang="en-US" sz="2000"/>
          </a:p>
          <a:p>
            <a:r>
              <a:rPr lang="sr-Latn-ME" altLang="en-US"/>
              <a:t> Zašto je neophodno baviti se društvenom kohezijom?</a:t>
            </a:r>
            <a:endParaRPr lang="sr-Latn-ME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Društvena kohezija - </a:t>
            </a:r>
            <a:r>
              <a:rPr lang="sr-Latn-ME" alt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</a:t>
            </a:r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načaj, definisanje i najvažnije dimenzije</a:t>
            </a:r>
            <a:b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_________________________________________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8650" y="2319655"/>
            <a:ext cx="7886700" cy="33629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Društvena kohezija - </a:t>
            </a:r>
            <a:r>
              <a:rPr lang="sr-Latn-ME" alt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</a:t>
            </a:r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načaj, definisanje i najvažnije dimenzije</a:t>
            </a:r>
            <a:b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_________________________________________</a:t>
            </a:r>
            <a:endParaRPr lang="en-US" sz="222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b="1"/>
              <a:t>Višeznačnost društvene kohezije</a:t>
            </a:r>
            <a:endParaRPr lang="en-US" b="1"/>
          </a:p>
          <a:p>
            <a:endParaRPr lang="en-US"/>
          </a:p>
          <a:p>
            <a:r>
              <a:rPr lang="en-US"/>
              <a:t>-  Različita određenja. Ne postoji saglasnost u pogledu definicije. </a:t>
            </a:r>
            <a:endParaRPr lang="en-US"/>
          </a:p>
          <a:p>
            <a:r>
              <a:rPr lang="en-US"/>
              <a:t> - Elementi koji mogu biti izdvojeni kao konstitutivni u različitim određenjima društvene kohezije:</a:t>
            </a:r>
            <a:endParaRPr lang="en-US"/>
          </a:p>
          <a:p>
            <a:r>
              <a:rPr lang="en-US"/>
              <a:t>1. Socijalna inkluzija </a:t>
            </a:r>
            <a:endParaRPr lang="en-US"/>
          </a:p>
          <a:p>
            <a:r>
              <a:rPr lang="en-US"/>
              <a:t>2. Socijalni kapital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Društvena kohezija - </a:t>
            </a:r>
            <a:r>
              <a:rPr lang="sr-Latn-ME" alt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</a:t>
            </a:r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načaj, definisanje i najvažnije dimenzije</a:t>
            </a:r>
            <a:b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</a:t>
            </a:r>
            <a:r>
              <a:rPr lang="en-US" sz="220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</a:t>
            </a:r>
            <a:endParaRPr lang="en-US" sz="2200" b="1" dirty="0">
              <a:solidFill>
                <a:srgbClr val="0CB9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 strategija socijalne kohezije (A </a:t>
            </a:r>
            <a:r>
              <a:rPr lang="sr-Latn-ME" altLang="en-US" sz="2000" u="sng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u="sng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 </a:t>
            </a:r>
            <a:r>
              <a:rPr lang="sr-Latn-ME" altLang="en-US" sz="2000" u="sng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u="sng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trategy for Social Cohesion) Savjeta Evrope iz 2010. godine.</a:t>
            </a:r>
            <a:endParaRPr lang="en-US" sz="2000" u="sng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altLang="en-US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 glavna stuba na kojima se temelji koncept društvene kohezije </a:t>
            </a:r>
            <a:r>
              <a:rPr lang="sr-Latn-ME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razvijen u okviru Savjeta Evrope</a:t>
            </a:r>
            <a:r>
              <a:rPr lang="en-US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Ljudska prava, demokratija i vladavina prava.</a:t>
            </a:r>
            <a:endParaRPr lang="en-US" sz="20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Društvena kohezija - </a:t>
            </a:r>
            <a:r>
              <a:rPr lang="sr-Latn-ME" alt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</a:t>
            </a:r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načaj, definisanje i najvažnije dimenzije</a:t>
            </a:r>
            <a:b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_________________________________________</a:t>
            </a:r>
            <a:endParaRPr lang="en-US" sz="222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sr-Latn-ME" altLang="en-US" i="1" u="sng">
                <a:sym typeface="+mn-ea"/>
              </a:rPr>
              <a:t>Definicija društvene kohezije razvijena u okviru UN-a</a:t>
            </a:r>
            <a:endParaRPr lang="sr-Latn-ME" altLang="en-US" i="1" u="sng"/>
          </a:p>
          <a:p>
            <a:endParaRPr lang="sr-Latn-ME" altLang="en-US" i="1" u="sng"/>
          </a:p>
          <a:p>
            <a:r>
              <a:rPr lang="sr-Latn-ME" altLang="en-US">
                <a:sym typeface="+mn-ea"/>
              </a:rPr>
              <a:t> Ova definicija društvene kohezije potencira dva ključna elementa: </a:t>
            </a:r>
            <a:r>
              <a:rPr lang="sr-Latn-ME" altLang="en-US" i="1">
                <a:sym typeface="+mn-ea"/>
              </a:rPr>
              <a:t>Povjerenje</a:t>
            </a:r>
            <a:r>
              <a:rPr lang="sr-Latn-ME" altLang="en-US">
                <a:sym typeface="+mn-ea"/>
              </a:rPr>
              <a:t> </a:t>
            </a:r>
            <a:r>
              <a:rPr lang="en-US" altLang="sr-Latn-ME">
                <a:sym typeface="+mn-ea"/>
              </a:rPr>
              <a:t>(</a:t>
            </a:r>
            <a:r>
              <a:rPr lang="sr-Latn-ME" altLang="en-US">
                <a:sym typeface="+mn-ea"/>
              </a:rPr>
              <a:t>u donosioce političkih odluka i institucije kao i povjerenje među ljudima</a:t>
            </a:r>
            <a:r>
              <a:rPr lang="en-US" altLang="sr-Latn-ME">
                <a:sym typeface="+mn-ea"/>
              </a:rPr>
              <a:t>)</a:t>
            </a:r>
            <a:r>
              <a:rPr lang="sr-Latn-ME" altLang="en-US">
                <a:sym typeface="+mn-ea"/>
              </a:rPr>
              <a:t>, i </a:t>
            </a:r>
            <a:r>
              <a:rPr lang="sr-Latn-ME" altLang="en-US" i="1">
                <a:sym typeface="+mn-ea"/>
              </a:rPr>
              <a:t>volj</a:t>
            </a:r>
            <a:r>
              <a:rPr lang="en-US" altLang="sr-Latn-ME" i="1">
                <a:sym typeface="+mn-ea"/>
              </a:rPr>
              <a:t>u</a:t>
            </a:r>
            <a:r>
              <a:rPr lang="sr-Latn-ME" altLang="en-US" i="1">
                <a:sym typeface="+mn-ea"/>
              </a:rPr>
              <a:t> da se kolektivno djeluje </a:t>
            </a:r>
            <a:r>
              <a:rPr lang="sr-Latn-ME" altLang="en-US">
                <a:sym typeface="+mn-ea"/>
              </a:rPr>
              <a:t>u pravcu ostvarivanja zajedničkih ciljeva kao što su mir, stabilnost i društveni razvoj.</a:t>
            </a:r>
            <a:endParaRPr lang="sr-Latn-ME" altLang="en-US">
              <a:sym typeface="+mn-ea"/>
            </a:endParaRPr>
          </a:p>
          <a:p>
            <a:r>
              <a:rPr lang="sr-Latn-ME" altLang="en-US">
                <a:sym typeface="+mn-ea"/>
              </a:rPr>
              <a:t> Različite dimenzije društvene kohezije - Social Cohesion Radar, Bertelsmann  Stiftung (sljedeći slajd)</a:t>
            </a:r>
            <a:endParaRPr lang="sr-Latn-ME" altLang="en-US"/>
          </a:p>
          <a:p>
            <a:endParaRPr lang="sr-Latn-ME" altLang="en-US"/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Društvena kohezija - Značaj, definisanje i najvažnije dimenzije</a:t>
            </a:r>
            <a:b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US" sz="2220" b="1" dirty="0">
                <a:solidFill>
                  <a:srgbClr val="0CB9C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_________________________________________</a:t>
            </a:r>
            <a:endParaRPr lang="en-US" sz="2220"/>
          </a:p>
        </p:txBody>
      </p:sp>
      <p:pic>
        <p:nvPicPr>
          <p:cNvPr id="5" name="Content Placeholder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25730" y="538480"/>
            <a:ext cx="10577830" cy="73748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3888" y="1247161"/>
            <a:ext cx="7886700" cy="2852737"/>
          </a:xfrm>
        </p:spPr>
        <p:txBody>
          <a:bodyPr anchor="ctr">
            <a:norm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3888" y="3083395"/>
            <a:ext cx="7886700" cy="1500187"/>
          </a:xfrm>
        </p:spPr>
        <p:txBody>
          <a:bodyPr>
            <a:norm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DD90FA303DA4BAA0C2704C1820D0E" ma:contentTypeVersion="19" ma:contentTypeDescription="Create a new document." ma:contentTypeScope="" ma:versionID="7d3a5047c11e355326113fef24a18a47">
  <xsd:schema xmlns:xsd="http://www.w3.org/2001/XMLSchema" xmlns:xs="http://www.w3.org/2001/XMLSchema" xmlns:p="http://schemas.microsoft.com/office/2006/metadata/properties" xmlns:ns2="468ea742-2d79-4f0c-a2ef-63bb1f2a0553" xmlns:ns3="c9ed8a0b-46ec-4d5a-84b0-fbfa9802afe9" targetNamespace="http://schemas.microsoft.com/office/2006/metadata/properties" ma:root="true" ma:fieldsID="6c4f3b33b0bb6e0e35e2b8cf43cec49c" ns2:_="" ns3:_="">
    <xsd:import namespace="468ea742-2d79-4f0c-a2ef-63bb1f2a0553"/>
    <xsd:import namespace="c9ed8a0b-46ec-4d5a-84b0-fbfa9802af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ift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ea742-2d79-4f0c-a2ef-63bb1f2a05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ifte" ma:index="14" nillable="true" ma:displayName="Person or Group" ma:list="UserInfo" ma:internalName="ift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d8a0b-46ec-4d5a-84b0-fbfa9802afe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89f1e0a-a543-4370-97bb-d8998792c27f}" ma:internalName="TaxCatchAll" ma:showField="CatchAllData" ma:web="c9ed8a0b-46ec-4d5a-84b0-fbfa9802af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ed8a0b-46ec-4d5a-84b0-fbfa9802afe9" xsi:nil="true"/>
    <lcf76f155ced4ddcb4097134ff3c332f xmlns="468ea742-2d79-4f0c-a2ef-63bb1f2a0553">
      <Terms xmlns="http://schemas.microsoft.com/office/infopath/2007/PartnerControls"/>
    </lcf76f155ced4ddcb4097134ff3c332f>
    <ifte xmlns="468ea742-2d79-4f0c-a2ef-63bb1f2a0553">
      <UserInfo>
        <DisplayName/>
        <AccountId xsi:nil="true"/>
        <AccountType/>
      </UserInfo>
    </ifte>
  </documentManagement>
</p:properties>
</file>

<file path=customXml/itemProps1.xml><?xml version="1.0" encoding="utf-8"?>
<ds:datastoreItem xmlns:ds="http://schemas.openxmlformats.org/officeDocument/2006/customXml" ds:itemID="{B2DE5E58-ACE3-419C-9F66-D557424A014A}">
  <ds:schemaRefs/>
</ds:datastoreItem>
</file>

<file path=customXml/itemProps2.xml><?xml version="1.0" encoding="utf-8"?>
<ds:datastoreItem xmlns:ds="http://schemas.openxmlformats.org/officeDocument/2006/customXml" ds:itemID="{08E415A1-3277-423E-85F3-2622D9A5A302}">
  <ds:schemaRefs/>
</ds:datastoreItem>
</file>

<file path=customXml/itemProps3.xml><?xml version="1.0" encoding="utf-8"?>
<ds:datastoreItem xmlns:ds="http://schemas.openxmlformats.org/officeDocument/2006/customXml" ds:itemID="{F7745F04-9161-4D63-B143-EB96C7A8FC4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1720</Words>
  <Application>WPS Presentation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Microsoft YaHei</vt:lpstr>
      <vt:lpstr>Arial Unicode MS</vt:lpstr>
      <vt:lpstr>Calibri Light</vt:lpstr>
      <vt:lpstr>Calibri</vt:lpstr>
      <vt:lpstr>Office Theme</vt:lpstr>
      <vt:lpstr>Društvena kohezija -značaj, definisanje i najvažnije dimenzije</vt:lpstr>
      <vt:lpstr>Društvena kohezija - značaj, definisanje i najvažnije dimenzije </vt:lpstr>
      <vt:lpstr>Društvena kohezija - značaj, definisanje i najvažnije dimenzije _________________________________________</vt:lpstr>
      <vt:lpstr>Društvena kohezija - značaj, definisanje i najvažnije dimenzije _________________________________________</vt:lpstr>
      <vt:lpstr>Društvena kohezija - značaj, definisanje i najvažnije dimenzije _________________________________________</vt:lpstr>
      <vt:lpstr>Društvena kohezija - značaj, definisanje i najvažnije dimenzije _________________________________________</vt:lpstr>
      <vt:lpstr>Društvena kohezija - Značaj, definisanje i najvažnije dimenzije _________________________________________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 C</cp:lastModifiedBy>
  <cp:revision>28</cp:revision>
  <dcterms:created xsi:type="dcterms:W3CDTF">2024-06-21T10:28:00Z</dcterms:created>
  <dcterms:modified xsi:type="dcterms:W3CDTF">2025-02-05T17:59:59Z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0x010100B36DD90FA303DA4BAA0C2704C1820D0E</vt:lpwstr>
  </property>
  <property fmtid="{D5CDD505-2E9C-101B-9397-08002B2CF9AE}" pid="3" name="ICV">
    <vt:lpwstr>74084A70671048B3805071C0B399DC02_12</vt:lpwstr>
  </property>
  <property fmtid="{D5CDD505-2E9C-101B-9397-08002B2CF9AE}" pid="4" name="KSOProductBuildVer">
    <vt:lpwstr>1033-12.2.0.19805</vt:lpwstr>
  </property>
</Properties>
</file>